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0275213" cy="42803763"/>
  <p:notesSz cx="15557500" cy="201041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CD5B5"/>
    <a:srgbClr val="2145B1"/>
    <a:srgbClr val="3349A8"/>
    <a:srgbClr val="1F8019"/>
    <a:srgbClr val="21841B"/>
    <a:srgbClr val="438826"/>
    <a:srgbClr val="3E7B22"/>
    <a:srgbClr val="3C7421"/>
    <a:srgbClr val="CEA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677" autoAdjust="0"/>
  </p:normalViewPr>
  <p:slideViewPr>
    <p:cSldViewPr>
      <p:cViewPr varScale="1">
        <p:scale>
          <a:sx n="34" d="100"/>
          <a:sy n="34" d="100"/>
        </p:scale>
        <p:origin x="-5304" y="-56"/>
      </p:cViewPr>
      <p:guideLst>
        <p:guide orient="horz" pos="6132"/>
        <p:guide pos="420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70643" y="13269172"/>
            <a:ext cx="25733931" cy="27909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4541283" y="23970111"/>
            <a:ext cx="21192649" cy="27909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0293573" y="39807503"/>
            <a:ext cx="9688068" cy="617454"/>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513764" y="39807503"/>
            <a:ext cx="6963299" cy="617454"/>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10/5/17</a:t>
            </a:fld>
            <a:endParaRPr lang="en-US" dirty="0"/>
          </a:p>
        </p:txBody>
      </p:sp>
      <p:sp>
        <p:nvSpPr>
          <p:cNvPr id="6" name="Holder 6"/>
          <p:cNvSpPr>
            <a:spLocks noGrp="1"/>
          </p:cNvSpPr>
          <p:nvPr>
            <p:ph type="sldNum" sz="quarter" idx="7"/>
          </p:nvPr>
        </p:nvSpPr>
        <p:spPr>
          <a:xfrm>
            <a:off x="21798157" y="39807503"/>
            <a:ext cx="6963299" cy="617454"/>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513761" y="1712153"/>
            <a:ext cx="27247692" cy="308727"/>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513761" y="9844868"/>
            <a:ext cx="27247692" cy="308727"/>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0293573" y="39807503"/>
            <a:ext cx="9688068" cy="617454"/>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513764" y="39807503"/>
            <a:ext cx="6963299" cy="617454"/>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10/5/17</a:t>
            </a:fld>
            <a:endParaRPr lang="en-US" dirty="0"/>
          </a:p>
        </p:txBody>
      </p:sp>
      <p:sp>
        <p:nvSpPr>
          <p:cNvPr id="6" name="Holder 6"/>
          <p:cNvSpPr>
            <a:spLocks noGrp="1"/>
          </p:cNvSpPr>
          <p:nvPr>
            <p:ph type="sldNum" sz="quarter" idx="7"/>
          </p:nvPr>
        </p:nvSpPr>
        <p:spPr>
          <a:xfrm>
            <a:off x="21798157" y="39807503"/>
            <a:ext cx="6963299" cy="617454"/>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513761" y="1712153"/>
            <a:ext cx="27247692" cy="308727"/>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513764" y="9844871"/>
            <a:ext cx="13169717" cy="27909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5591737" y="9844871"/>
            <a:ext cx="13169717" cy="27909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0293573" y="39807503"/>
            <a:ext cx="9688068" cy="617454"/>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513764" y="39807503"/>
            <a:ext cx="6963299" cy="617454"/>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10/5/17</a:t>
            </a:fld>
            <a:endParaRPr lang="en-US" dirty="0"/>
          </a:p>
        </p:txBody>
      </p:sp>
      <p:sp>
        <p:nvSpPr>
          <p:cNvPr id="7" name="Holder 7"/>
          <p:cNvSpPr>
            <a:spLocks noGrp="1"/>
          </p:cNvSpPr>
          <p:nvPr>
            <p:ph type="sldNum" sz="quarter" idx="7"/>
          </p:nvPr>
        </p:nvSpPr>
        <p:spPr>
          <a:xfrm>
            <a:off x="21798157" y="39807503"/>
            <a:ext cx="6963299" cy="617454"/>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513761" y="1712153"/>
            <a:ext cx="27247692" cy="308727"/>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0293573" y="39807503"/>
            <a:ext cx="9688068" cy="617454"/>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513764" y="39807503"/>
            <a:ext cx="6963299" cy="617454"/>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10/5/17</a:t>
            </a:fld>
            <a:endParaRPr lang="en-US" dirty="0"/>
          </a:p>
        </p:txBody>
      </p:sp>
      <p:sp>
        <p:nvSpPr>
          <p:cNvPr id="5" name="Holder 5"/>
          <p:cNvSpPr>
            <a:spLocks noGrp="1"/>
          </p:cNvSpPr>
          <p:nvPr>
            <p:ph type="sldNum" sz="quarter" idx="7"/>
          </p:nvPr>
        </p:nvSpPr>
        <p:spPr>
          <a:xfrm>
            <a:off x="21798157" y="39807503"/>
            <a:ext cx="6963299" cy="617454"/>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0293573" y="39807503"/>
            <a:ext cx="9688068" cy="617454"/>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513764" y="39807503"/>
            <a:ext cx="6963299" cy="617454"/>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10/5/17</a:t>
            </a:fld>
            <a:endParaRPr lang="en-US" dirty="0"/>
          </a:p>
        </p:txBody>
      </p:sp>
      <p:sp>
        <p:nvSpPr>
          <p:cNvPr id="4" name="Holder 4"/>
          <p:cNvSpPr>
            <a:spLocks noGrp="1"/>
          </p:cNvSpPr>
          <p:nvPr>
            <p:ph type="sldNum" sz="quarter" idx="7"/>
          </p:nvPr>
        </p:nvSpPr>
        <p:spPr>
          <a:xfrm>
            <a:off x="21798157" y="39807503"/>
            <a:ext cx="6963299" cy="617454"/>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emf"/><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00350" y="339712"/>
            <a:ext cx="29674514" cy="5323258"/>
          </a:xfrm>
          <a:prstGeom prst="rect">
            <a:avLst/>
          </a:prstGeom>
          <a:no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object 2"/>
          <p:cNvSpPr txBox="1"/>
          <p:nvPr/>
        </p:nvSpPr>
        <p:spPr>
          <a:xfrm>
            <a:off x="354806" y="826134"/>
            <a:ext cx="29565599" cy="2758047"/>
          </a:xfrm>
          <a:prstGeom prst="rect">
            <a:avLst/>
          </a:prstGeom>
        </p:spPr>
        <p:txBody>
          <a:bodyPr vert="horz" wrap="square" lIns="182880" tIns="182880" rIns="182880" bIns="182880" rtlCol="0" anchor="ctr">
            <a:noAutofit/>
          </a:bodyPr>
          <a:lstStyle/>
          <a:p>
            <a:pPr marL="25400" marR="10160" algn="ctr">
              <a:lnSpc>
                <a:spcPts val="12700"/>
              </a:lnSpc>
              <a:spcAft>
                <a:spcPts val="3000"/>
              </a:spcAft>
            </a:pPr>
            <a:r>
              <a:rPr lang="en-US" sz="12000" spc="-70" dirty="0" smtClean="0">
                <a:solidFill>
                  <a:srgbClr val="3E7B22"/>
                </a:solidFill>
                <a:latin typeface="Avenir Book"/>
                <a:cs typeface="Avenir Book"/>
              </a:rPr>
              <a:t>The Hubble Space Telescope Advanced Camera for Surveys Quicklook </a:t>
            </a:r>
            <a:r>
              <a:rPr lang="en-US" sz="12000" spc="-70" dirty="0" smtClean="0">
                <a:solidFill>
                  <a:srgbClr val="3E7B22"/>
                </a:solidFill>
                <a:latin typeface="Avenir Book"/>
                <a:cs typeface="Avenir Book"/>
              </a:rPr>
              <a:t>Application</a:t>
            </a:r>
            <a:endParaRPr sz="12000" dirty="0">
              <a:solidFill>
                <a:srgbClr val="3E7B22"/>
              </a:solidFill>
              <a:latin typeface="Avenir Book"/>
              <a:cs typeface="Avenir Book"/>
            </a:endParaRPr>
          </a:p>
        </p:txBody>
      </p:sp>
      <p:sp>
        <p:nvSpPr>
          <p:cNvPr id="1792" name="object 5"/>
          <p:cNvSpPr txBox="1"/>
          <p:nvPr/>
        </p:nvSpPr>
        <p:spPr>
          <a:xfrm>
            <a:off x="354806" y="5552281"/>
            <a:ext cx="29641800" cy="4572000"/>
          </a:xfrm>
          <a:prstGeom prst="rect">
            <a:avLst/>
          </a:prstGeom>
        </p:spPr>
        <p:txBody>
          <a:bodyPr vert="horz" wrap="square" lIns="91440" tIns="91440" rIns="91440" bIns="91440" rtlCol="0">
            <a:noAutofit/>
          </a:bodyPr>
          <a:lstStyle/>
          <a:p>
            <a:pPr marR="118110" algn="ctr"/>
            <a:endParaRPr lang="en-US" sz="5400" b="1" spc="10" dirty="0" smtClean="0">
              <a:solidFill>
                <a:srgbClr val="3E7B22"/>
              </a:solidFill>
              <a:latin typeface="Avenir Book"/>
              <a:cs typeface="Avenir Book"/>
            </a:endParaRPr>
          </a:p>
          <a:p>
            <a:pPr marL="25400" marR="10160" algn="just">
              <a:lnSpc>
                <a:spcPct val="101299"/>
              </a:lnSpc>
              <a:spcBef>
                <a:spcPts val="718"/>
              </a:spcBef>
            </a:pPr>
            <a:r>
              <a:rPr lang="en-US" sz="3000" dirty="0" smtClean="0">
                <a:latin typeface="Avenir Book"/>
                <a:cs typeface="Avenir Book"/>
              </a:rPr>
              <a:t>The Hubble Space Telescope </a:t>
            </a:r>
            <a:r>
              <a:rPr lang="en-US" sz="3000" dirty="0">
                <a:latin typeface="Avenir Book"/>
                <a:cs typeface="Avenir Book"/>
              </a:rPr>
              <a:t>(HST) Advanced Camera for Surveys (ACS) instrument has been acquiring thousands of images each </a:t>
            </a:r>
            <a:r>
              <a:rPr lang="en-US" sz="3000" dirty="0" smtClean="0">
                <a:latin typeface="Avenir Book"/>
                <a:cs typeface="Avenir Book"/>
              </a:rPr>
              <a:t>year since </a:t>
            </a:r>
            <a:r>
              <a:rPr lang="en-US" sz="3000" dirty="0">
                <a:latin typeface="Avenir Book"/>
                <a:cs typeface="Avenir Book"/>
              </a:rPr>
              <a:t>its installation in 2002 (via Servicing Mission 3B) and subsequent restoration in 2009 (via Servicing Mission 4)</a:t>
            </a:r>
            <a:r>
              <a:rPr lang="en-US" sz="3000" dirty="0" smtClean="0">
                <a:latin typeface="Avenir Book"/>
                <a:cs typeface="Avenir Book"/>
              </a:rPr>
              <a:t>. The </a:t>
            </a:r>
            <a:r>
              <a:rPr lang="en-US" sz="3000" dirty="0">
                <a:latin typeface="Avenir Book"/>
                <a:cs typeface="Avenir Book"/>
              </a:rPr>
              <a:t>ACS Quicklook project (acsql) provides a means for users to view all on-orbit ACS image and header data through </a:t>
            </a:r>
            <a:r>
              <a:rPr lang="en-US" sz="3000" dirty="0" smtClean="0">
                <a:latin typeface="Avenir Book"/>
                <a:cs typeface="Avenir Book"/>
              </a:rPr>
              <a:t>a browser </a:t>
            </a:r>
            <a:r>
              <a:rPr lang="en-US" sz="3000" dirty="0">
                <a:latin typeface="Avenir Book"/>
                <a:cs typeface="Avenir Book"/>
              </a:rPr>
              <a:t>interface, an API to build custom datasets through relational queries, and a platform on which to build </a:t>
            </a:r>
            <a:r>
              <a:rPr lang="en-US" sz="3000" dirty="0" smtClean="0">
                <a:latin typeface="Avenir Book"/>
                <a:cs typeface="Avenir Book"/>
              </a:rPr>
              <a:t>automated instrument </a:t>
            </a:r>
            <a:r>
              <a:rPr lang="en-US" sz="3000" dirty="0">
                <a:latin typeface="Avenir Book"/>
                <a:cs typeface="Avenir Book"/>
              </a:rPr>
              <a:t>calibration and monitoring routines.  This is accomplished through the various system components: (1) a ~40 </a:t>
            </a:r>
            <a:r>
              <a:rPr lang="en-US" sz="3000" dirty="0" smtClean="0">
                <a:latin typeface="Avenir Book"/>
                <a:cs typeface="Avenir Book"/>
              </a:rPr>
              <a:t>TB </a:t>
            </a:r>
            <a:r>
              <a:rPr lang="en-US" sz="3000" dirty="0" smtClean="0">
                <a:solidFill>
                  <a:schemeClr val="accent2">
                    <a:lumMod val="75000"/>
                  </a:schemeClr>
                </a:solidFill>
                <a:latin typeface="Avenir Heavy"/>
                <a:cs typeface="Avenir Heavy"/>
              </a:rPr>
              <a:t>filesystem</a:t>
            </a:r>
            <a:r>
              <a:rPr lang="en-US" sz="3000" dirty="0">
                <a:latin typeface="Avenir Book"/>
                <a:cs typeface="Avenir Book"/>
              </a:rPr>
              <a:t>, which stores all publicly-available ACS data on disk, (2) a MySQL </a:t>
            </a:r>
            <a:r>
              <a:rPr lang="en-US" sz="3000" dirty="0">
                <a:solidFill>
                  <a:schemeClr val="accent3">
                    <a:lumMod val="50000"/>
                  </a:schemeClr>
                </a:solidFill>
                <a:latin typeface="Avenir Heavy"/>
                <a:cs typeface="Avenir Heavy"/>
              </a:rPr>
              <a:t>database</a:t>
            </a:r>
            <a:r>
              <a:rPr lang="en-US" sz="3000" dirty="0">
                <a:latin typeface="Avenir Book"/>
                <a:cs typeface="Avenir Book"/>
              </a:rPr>
              <a:t>, which stores all publicly-</a:t>
            </a:r>
            <a:r>
              <a:rPr lang="en-US" sz="3000" dirty="0" smtClean="0">
                <a:latin typeface="Avenir Book"/>
                <a:cs typeface="Avenir Book"/>
              </a:rPr>
              <a:t>available FITS </a:t>
            </a:r>
            <a:r>
              <a:rPr lang="en-US" sz="3000" dirty="0">
                <a:latin typeface="Avenir Book"/>
                <a:cs typeface="Avenir Book"/>
              </a:rPr>
              <a:t>header data for each ACS filetype and </a:t>
            </a:r>
            <a:r>
              <a:rPr lang="en-US" sz="3000" dirty="0" smtClean="0">
                <a:latin typeface="Avenir Book"/>
                <a:cs typeface="Avenir Book"/>
              </a:rPr>
              <a:t>header extension</a:t>
            </a:r>
            <a:r>
              <a:rPr lang="en-US" sz="3000" dirty="0">
                <a:latin typeface="Avenir Book"/>
                <a:cs typeface="Avenir Book"/>
              </a:rPr>
              <a:t>, (3) a Python/Flask-based </a:t>
            </a:r>
            <a:r>
              <a:rPr lang="en-US" sz="3000" dirty="0">
                <a:solidFill>
                  <a:schemeClr val="accent1">
                    <a:lumMod val="75000"/>
                  </a:schemeClr>
                </a:solidFill>
                <a:latin typeface="Avenir Heavy"/>
                <a:cs typeface="Avenir Heavy"/>
              </a:rPr>
              <a:t>web application</a:t>
            </a:r>
            <a:r>
              <a:rPr lang="en-US" sz="3000" dirty="0">
                <a:latin typeface="Avenir Book"/>
                <a:cs typeface="Avenir Book"/>
              </a:rPr>
              <a:t>, which allows users </a:t>
            </a:r>
            <a:r>
              <a:rPr lang="en-US" sz="3000" dirty="0" smtClean="0">
                <a:latin typeface="Avenir Book"/>
                <a:cs typeface="Avenir Book"/>
              </a:rPr>
              <a:t>to navigate </a:t>
            </a:r>
            <a:r>
              <a:rPr lang="en-US" sz="3000" dirty="0">
                <a:latin typeface="Avenir Book"/>
                <a:cs typeface="Avenir Book"/>
              </a:rPr>
              <a:t>and display any public ACS archival data, and (4) a Python </a:t>
            </a:r>
            <a:r>
              <a:rPr lang="en-US" sz="3000" b="1" dirty="0" smtClean="0">
                <a:solidFill>
                  <a:schemeClr val="accent6">
                    <a:lumMod val="75000"/>
                  </a:schemeClr>
                </a:solidFill>
                <a:latin typeface="Avenir Heavy"/>
                <a:cs typeface="Avenir Heavy"/>
              </a:rPr>
              <a:t>software package</a:t>
            </a:r>
            <a:r>
              <a:rPr lang="en-US" sz="3000" dirty="0" smtClean="0">
                <a:latin typeface="Avenir Book"/>
                <a:cs typeface="Avenir Book"/>
              </a:rPr>
              <a:t>, </a:t>
            </a:r>
            <a:r>
              <a:rPr lang="en-US" sz="3000" dirty="0" smtClean="0">
                <a:latin typeface="Avenir Book"/>
                <a:cs typeface="Avenir Book"/>
              </a:rPr>
              <a:t>which serves </a:t>
            </a:r>
            <a:r>
              <a:rPr lang="en-US" sz="3000" dirty="0">
                <a:latin typeface="Avenir Book"/>
                <a:cs typeface="Avenir Book"/>
              </a:rPr>
              <a:t>as the filesystem, database</a:t>
            </a:r>
            <a:r>
              <a:rPr lang="en-US" sz="3000" dirty="0" smtClean="0">
                <a:latin typeface="Avenir Book"/>
                <a:cs typeface="Avenir Book"/>
              </a:rPr>
              <a:t>, and </a:t>
            </a:r>
            <a:r>
              <a:rPr lang="en-US" sz="3000" dirty="0">
                <a:latin typeface="Avenir Book"/>
                <a:cs typeface="Avenir Book"/>
              </a:rPr>
              <a:t>website API.  ACS Quicklook is intended to be extended to support the forthcoming James Webb Space </a:t>
            </a:r>
            <a:r>
              <a:rPr lang="en-US" sz="3000" dirty="0" smtClean="0">
                <a:latin typeface="Avenir Book"/>
                <a:cs typeface="Avenir Book"/>
              </a:rPr>
              <a:t>Telescope mission</a:t>
            </a:r>
            <a:r>
              <a:rPr lang="en-US" sz="3000" dirty="0">
                <a:latin typeface="Avenir Book"/>
                <a:cs typeface="Avenir Book"/>
              </a:rPr>
              <a:t>.</a:t>
            </a:r>
            <a:endParaRPr sz="3000" dirty="0">
              <a:latin typeface="Avenir Book"/>
              <a:cs typeface="Avenir Book"/>
            </a:endParaRPr>
          </a:p>
        </p:txBody>
      </p:sp>
      <p:sp>
        <p:nvSpPr>
          <p:cNvPr id="7" name="Rectangle 6"/>
          <p:cNvSpPr/>
          <p:nvPr/>
        </p:nvSpPr>
        <p:spPr>
          <a:xfrm>
            <a:off x="2945606" y="4714081"/>
            <a:ext cx="25777248" cy="861774"/>
          </a:xfrm>
          <a:prstGeom prst="rect">
            <a:avLst/>
          </a:prstGeom>
        </p:spPr>
        <p:txBody>
          <a:bodyPr wrap="square" lIns="182880" tIns="91440" rIns="182880" bIns="91440" anchor="ctr">
            <a:spAutoFit/>
          </a:bodyPr>
          <a:lstStyle/>
          <a:p>
            <a:pPr marL="210820" marR="196850" algn="ctr"/>
            <a:r>
              <a:rPr lang="en-US" sz="4400" spc="-40" dirty="0" smtClean="0">
                <a:solidFill>
                  <a:srgbClr val="231F20"/>
                </a:solidFill>
                <a:latin typeface="Avenir Black"/>
                <a:cs typeface="Avenir Black"/>
              </a:rPr>
              <a:t>Matthew Bourque[1], </a:t>
            </a:r>
            <a:r>
              <a:rPr lang="en-US" sz="4400" b="1" spc="-40" dirty="0" smtClean="0">
                <a:solidFill>
                  <a:srgbClr val="231F20"/>
                </a:solidFill>
                <a:latin typeface="Avenir Book"/>
                <a:cs typeface="Avenir Book"/>
              </a:rPr>
              <a:t>Sara Ogaz[1], Alex Viana[2], Meredith Durbin[3], Norman Grogin[1]</a:t>
            </a:r>
          </a:p>
        </p:txBody>
      </p:sp>
      <p:sp>
        <p:nvSpPr>
          <p:cNvPr id="21" name="TextBox 20"/>
          <p:cNvSpPr txBox="1"/>
          <p:nvPr/>
        </p:nvSpPr>
        <p:spPr>
          <a:xfrm>
            <a:off x="354806" y="38318281"/>
            <a:ext cx="9296400" cy="1938992"/>
          </a:xfrm>
          <a:prstGeom prst="rect">
            <a:avLst/>
          </a:prstGeom>
          <a:noFill/>
        </p:spPr>
        <p:txBody>
          <a:bodyPr wrap="square" rtlCol="0">
            <a:spAutoFit/>
          </a:bodyPr>
          <a:lstStyle/>
          <a:p>
            <a:pPr marL="210820" marR="196850"/>
            <a:r>
              <a:rPr lang="en-US" sz="2400" spc="-40" dirty="0">
                <a:solidFill>
                  <a:srgbClr val="231F20"/>
                </a:solidFill>
                <a:latin typeface="Avenir Book"/>
                <a:cs typeface="Avenir Book"/>
              </a:rPr>
              <a:t>[1] Space Telescope Science Institute, Baltimore, Maryland, </a:t>
            </a:r>
            <a:r>
              <a:rPr lang="en-US" sz="2400" spc="-40" dirty="0" smtClean="0">
                <a:solidFill>
                  <a:srgbClr val="231F20"/>
                </a:solidFill>
                <a:latin typeface="Avenir Book"/>
                <a:cs typeface="Avenir Book"/>
              </a:rPr>
              <a:t>USA </a:t>
            </a:r>
          </a:p>
          <a:p>
            <a:pPr marL="210820" marR="196850"/>
            <a:r>
              <a:rPr lang="en-US" sz="2400" spc="-40" dirty="0" smtClean="0">
                <a:solidFill>
                  <a:srgbClr val="231F20"/>
                </a:solidFill>
                <a:latin typeface="Avenir Book"/>
                <a:cs typeface="Avenir Book"/>
              </a:rPr>
              <a:t>[</a:t>
            </a:r>
            <a:r>
              <a:rPr lang="en-US" sz="2400" spc="-40" dirty="0">
                <a:solidFill>
                  <a:srgbClr val="231F20"/>
                </a:solidFill>
                <a:latin typeface="Avenir Book"/>
                <a:cs typeface="Avenir Book"/>
              </a:rPr>
              <a:t>2</a:t>
            </a:r>
            <a:r>
              <a:rPr lang="en-US" sz="2400" spc="-40" dirty="0" smtClean="0">
                <a:solidFill>
                  <a:srgbClr val="231F20"/>
                </a:solidFill>
                <a:latin typeface="Avenir Book"/>
                <a:cs typeface="Avenir Book"/>
              </a:rPr>
              <a:t>] </a:t>
            </a:r>
            <a:r>
              <a:rPr lang="en-US" sz="2400" spc="-40" dirty="0">
                <a:solidFill>
                  <a:srgbClr val="231F20"/>
                </a:solidFill>
                <a:latin typeface="Avenir Book"/>
                <a:cs typeface="Avenir Book"/>
              </a:rPr>
              <a:t>Terbium Labs, Baltimore, Maryland, </a:t>
            </a:r>
            <a:r>
              <a:rPr lang="en-US" sz="2400" spc="-40" dirty="0" smtClean="0">
                <a:solidFill>
                  <a:srgbClr val="231F20"/>
                </a:solidFill>
                <a:latin typeface="Avenir Book"/>
                <a:cs typeface="Avenir Book"/>
              </a:rPr>
              <a:t>USA</a:t>
            </a:r>
          </a:p>
          <a:p>
            <a:pPr marL="210820" marR="196850"/>
            <a:r>
              <a:rPr lang="en-US" sz="2400" spc="-40" dirty="0" smtClean="0">
                <a:solidFill>
                  <a:srgbClr val="231F20"/>
                </a:solidFill>
                <a:latin typeface="Avenir Book"/>
                <a:cs typeface="Avenir Book"/>
              </a:rPr>
              <a:t>[</a:t>
            </a:r>
            <a:r>
              <a:rPr lang="en-US" sz="2400" spc="-40" dirty="0" smtClean="0">
                <a:solidFill>
                  <a:srgbClr val="231F20"/>
                </a:solidFill>
                <a:latin typeface="Avenir Book"/>
                <a:cs typeface="Avenir Book"/>
              </a:rPr>
              <a:t>3] </a:t>
            </a:r>
            <a:r>
              <a:rPr lang="en-US" sz="2400" spc="-40" dirty="0">
                <a:solidFill>
                  <a:srgbClr val="231F20"/>
                </a:solidFill>
                <a:latin typeface="Avenir Book"/>
                <a:cs typeface="Avenir Book"/>
              </a:rPr>
              <a:t>University of Washington, Seattle, Washington, USA</a:t>
            </a:r>
          </a:p>
          <a:p>
            <a:pPr marL="210820" marR="196850"/>
            <a:endParaRPr lang="en-US" sz="2400" spc="-90" dirty="0">
              <a:solidFill>
                <a:srgbClr val="231F20"/>
              </a:solidFill>
              <a:latin typeface="Avenir Book"/>
              <a:cs typeface="Avenir Book"/>
            </a:endParaRPr>
          </a:p>
          <a:p>
            <a:endParaRPr lang="en-US" sz="2400" dirty="0"/>
          </a:p>
        </p:txBody>
      </p:sp>
      <p:pic>
        <p:nvPicPr>
          <p:cNvPr id="1796" name="Picture 1795" descr="bourq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606" y="3875881"/>
            <a:ext cx="2268668" cy="2446041"/>
          </a:xfrm>
          <a:prstGeom prst="rect">
            <a:avLst/>
          </a:prstGeom>
        </p:spPr>
      </p:pic>
      <p:pic>
        <p:nvPicPr>
          <p:cNvPr id="44"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819106" y="39781687"/>
            <a:ext cx="3922976" cy="266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nas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507" y="39793687"/>
            <a:ext cx="2971800" cy="2697339"/>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2806" y="39842281"/>
            <a:ext cx="4114800" cy="2593570"/>
          </a:xfrm>
          <a:prstGeom prst="rect">
            <a:avLst/>
          </a:prstGeom>
        </p:spPr>
      </p:pic>
      <p:pic>
        <p:nvPicPr>
          <p:cNvPr id="6" name="Picture 5" descr="logo-adass-sli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907" y="39869887"/>
            <a:ext cx="2692689" cy="2699085"/>
          </a:xfrm>
          <a:prstGeom prst="rect">
            <a:avLst/>
          </a:prstGeom>
        </p:spPr>
      </p:pic>
      <p:pic>
        <p:nvPicPr>
          <p:cNvPr id="8" name="Picture 7" descr="filesyste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884" y="13096081"/>
            <a:ext cx="8712200" cy="6451600"/>
          </a:xfrm>
          <a:prstGeom prst="rect">
            <a:avLst/>
          </a:prstGeom>
        </p:spPr>
      </p:pic>
      <p:pic>
        <p:nvPicPr>
          <p:cNvPr id="17" name="Picture 16" descr="schem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4806" y="23535481"/>
            <a:ext cx="10020300" cy="7594600"/>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61806" y="12867481"/>
            <a:ext cx="11552870" cy="10269217"/>
          </a:xfrm>
          <a:prstGeom prst="rect">
            <a:avLst/>
          </a:prstGeom>
        </p:spPr>
      </p:pic>
      <p:pic>
        <p:nvPicPr>
          <p:cNvPr id="65" name="Picture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61806" y="22621081"/>
            <a:ext cx="11552870" cy="10269217"/>
          </a:xfrm>
          <a:prstGeom prst="rect">
            <a:avLst/>
          </a:prstGeom>
        </p:spPr>
      </p:pic>
      <p:pic>
        <p:nvPicPr>
          <p:cNvPr id="66" name="Picture 65" descr="database_query_pag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61806" y="32374681"/>
            <a:ext cx="11552870" cy="10668000"/>
          </a:xfrm>
          <a:prstGeom prst="rect">
            <a:avLst/>
          </a:prstGeom>
        </p:spPr>
      </p:pic>
      <p:sp>
        <p:nvSpPr>
          <p:cNvPr id="3" name="TextBox 2"/>
          <p:cNvSpPr txBox="1"/>
          <p:nvPr/>
        </p:nvSpPr>
        <p:spPr>
          <a:xfrm>
            <a:off x="583406" y="10810081"/>
            <a:ext cx="17145000" cy="1938992"/>
          </a:xfrm>
          <a:prstGeom prst="rect">
            <a:avLst/>
          </a:prstGeom>
          <a:noFill/>
        </p:spPr>
        <p:txBody>
          <a:bodyPr wrap="square" rtlCol="0">
            <a:spAutoFit/>
          </a:bodyPr>
          <a:lstStyle/>
          <a:p>
            <a:pPr algn="just"/>
            <a:r>
              <a:rPr lang="en-US" sz="3000" dirty="0" smtClean="0">
                <a:solidFill>
                  <a:schemeClr val="accent2">
                    <a:lumMod val="75000"/>
                  </a:schemeClr>
                </a:solidFill>
                <a:latin typeface="Avenir Book"/>
                <a:cs typeface="Avenir Book"/>
              </a:rPr>
              <a:t>The acsql filesystem contains all publicly-available on-orbit ACS data from each of its three detectors: The Wide Field Camera (WFC), the High Resolution Channel (HRC) and the Solar Blind Channel (SBC).  The filesystem is organized based on the 9-character observation rootname.  It also contains “Quicklook” JPEGs for each image, organized by the 5-digit Proposal ID.</a:t>
            </a:r>
            <a:endParaRPr lang="en-US" sz="3000" dirty="0">
              <a:solidFill>
                <a:schemeClr val="accent2">
                  <a:lumMod val="75000"/>
                </a:schemeClr>
              </a:solidFill>
              <a:latin typeface="Avenir Book"/>
              <a:cs typeface="Avenir Book"/>
            </a:endParaRPr>
          </a:p>
        </p:txBody>
      </p:sp>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84284" y="13248481"/>
            <a:ext cx="4085861" cy="6123195"/>
          </a:xfrm>
          <a:prstGeom prst="rect">
            <a:avLst/>
          </a:prstGeom>
          <a:ln w="3175">
            <a:solidFill>
              <a:schemeClr val="tx1"/>
            </a:solidFill>
          </a:ln>
        </p:spPr>
      </p:pic>
      <p:pic>
        <p:nvPicPr>
          <p:cNvPr id="11" name="Picture 10" descr="quer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1006" y="23611681"/>
            <a:ext cx="7262192" cy="7315200"/>
          </a:xfrm>
          <a:prstGeom prst="rect">
            <a:avLst/>
          </a:prstGeom>
        </p:spPr>
      </p:pic>
      <p:sp>
        <p:nvSpPr>
          <p:cNvPr id="26" name="TextBox 25"/>
          <p:cNvSpPr txBox="1"/>
          <p:nvPr/>
        </p:nvSpPr>
        <p:spPr>
          <a:xfrm>
            <a:off x="431006" y="21325681"/>
            <a:ext cx="17449800" cy="1938992"/>
          </a:xfrm>
          <a:prstGeom prst="rect">
            <a:avLst/>
          </a:prstGeom>
          <a:noFill/>
        </p:spPr>
        <p:txBody>
          <a:bodyPr wrap="square" rtlCol="0">
            <a:spAutoFit/>
          </a:bodyPr>
          <a:lstStyle/>
          <a:p>
            <a:pPr algn="just"/>
            <a:r>
              <a:rPr lang="en-US" sz="3000" dirty="0" smtClean="0">
                <a:solidFill>
                  <a:srgbClr val="4F6228"/>
                </a:solidFill>
                <a:latin typeface="Avenir Book"/>
                <a:cs typeface="Avenir Book"/>
              </a:rPr>
              <a:t>The acsql database is a MySQL database constructed using Python, SQLAlchemy, and the relational schema above.  The database stores observational metadata taken from the headers of each ACS FITS filetype and FITS extension for all publicly-available ACS observations.  The database_interface Python module provides a programmatic means to perform relational queries on the database.</a:t>
            </a:r>
            <a:endParaRPr lang="en-US" sz="3000" dirty="0">
              <a:solidFill>
                <a:srgbClr val="4F6228"/>
              </a:solidFill>
              <a:latin typeface="Avenir Book"/>
              <a:cs typeface="Avenir Book"/>
            </a:endParaRPr>
          </a:p>
        </p:txBody>
      </p:sp>
      <p:sp>
        <p:nvSpPr>
          <p:cNvPr id="27" name="TextBox 26"/>
          <p:cNvSpPr txBox="1"/>
          <p:nvPr/>
        </p:nvSpPr>
        <p:spPr>
          <a:xfrm>
            <a:off x="431006" y="32755681"/>
            <a:ext cx="17526000" cy="1015663"/>
          </a:xfrm>
          <a:prstGeom prst="rect">
            <a:avLst/>
          </a:prstGeom>
          <a:noFill/>
        </p:spPr>
        <p:txBody>
          <a:bodyPr wrap="square" rtlCol="0">
            <a:spAutoFit/>
          </a:bodyPr>
          <a:lstStyle/>
          <a:p>
            <a:pPr algn="just"/>
            <a:r>
              <a:rPr lang="en-US" sz="3000" dirty="0" smtClean="0">
                <a:solidFill>
                  <a:srgbClr val="E46C0A"/>
                </a:solidFill>
                <a:latin typeface="Avenir Book"/>
                <a:cs typeface="Avenir Book"/>
              </a:rPr>
              <a:t>All source code and supporting materials for the acsql application are open-source and available on GitHub.  API documentation and installation instructions are </a:t>
            </a:r>
            <a:r>
              <a:rPr lang="en-US" sz="3000" dirty="0">
                <a:solidFill>
                  <a:srgbClr val="E46C0A"/>
                </a:solidFill>
                <a:latin typeface="Avenir Book"/>
                <a:cs typeface="Avenir Book"/>
              </a:rPr>
              <a:t>available on ReadTheDocs</a:t>
            </a:r>
            <a:r>
              <a:rPr lang="en-US" sz="3000" dirty="0" smtClean="0">
                <a:solidFill>
                  <a:srgbClr val="E46C0A"/>
                </a:solidFill>
                <a:latin typeface="Avenir Book"/>
                <a:cs typeface="Avenir Book"/>
              </a:rPr>
              <a:t>.</a:t>
            </a:r>
          </a:p>
        </p:txBody>
      </p:sp>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918406" y="13248481"/>
            <a:ext cx="3856817" cy="6123195"/>
          </a:xfrm>
          <a:prstGeom prst="rect">
            <a:avLst/>
          </a:prstGeom>
          <a:ln w="3175">
            <a:solidFill>
              <a:schemeClr val="tx1"/>
            </a:solidFill>
          </a:ln>
        </p:spPr>
      </p:pic>
      <p:sp>
        <p:nvSpPr>
          <p:cNvPr id="35" name="TextBox 34"/>
          <p:cNvSpPr txBox="1"/>
          <p:nvPr/>
        </p:nvSpPr>
        <p:spPr>
          <a:xfrm>
            <a:off x="18033206" y="10810081"/>
            <a:ext cx="11963400" cy="1938992"/>
          </a:xfrm>
          <a:prstGeom prst="rect">
            <a:avLst/>
          </a:prstGeom>
          <a:noFill/>
        </p:spPr>
        <p:txBody>
          <a:bodyPr wrap="square" rtlCol="0">
            <a:spAutoFit/>
          </a:bodyPr>
          <a:lstStyle/>
          <a:p>
            <a:pPr algn="just"/>
            <a:r>
              <a:rPr lang="en-US" sz="3000" dirty="0" smtClean="0">
                <a:solidFill>
                  <a:schemeClr val="accent1">
                    <a:lumMod val="75000"/>
                  </a:schemeClr>
                </a:solidFill>
                <a:latin typeface="Avenir Book"/>
                <a:cs typeface="Avenir Book"/>
              </a:rPr>
              <a:t>The acsql web application (right) allows users to interact with the filesystem and database through a browser interface.  Users may view images for any archival ACS observations along with informative metadata, as well as perform queries on the acsql database.</a:t>
            </a:r>
          </a:p>
        </p:txBody>
      </p:sp>
      <p:sp>
        <p:nvSpPr>
          <p:cNvPr id="36" name="object 5"/>
          <p:cNvSpPr txBox="1"/>
          <p:nvPr/>
        </p:nvSpPr>
        <p:spPr>
          <a:xfrm>
            <a:off x="19481006" y="9819481"/>
            <a:ext cx="9144000" cy="914400"/>
          </a:xfrm>
          <a:prstGeom prst="rect">
            <a:avLst/>
          </a:prstGeom>
        </p:spPr>
        <p:txBody>
          <a:bodyPr vert="horz" wrap="square" lIns="91440" tIns="91440" rIns="91440" bIns="91440" rtlCol="0">
            <a:noAutofit/>
          </a:bodyPr>
          <a:lstStyle/>
          <a:p>
            <a:pPr marR="118110" algn="ctr"/>
            <a:r>
              <a:rPr lang="en-US" sz="5400" b="1" spc="10" dirty="0" smtClean="0">
                <a:solidFill>
                  <a:schemeClr val="accent1">
                    <a:lumMod val="75000"/>
                  </a:schemeClr>
                </a:solidFill>
                <a:latin typeface="Avenir Heavy"/>
                <a:cs typeface="Avenir Heavy"/>
              </a:rPr>
              <a:t>Web Application</a:t>
            </a:r>
            <a:endParaRPr lang="en-US" sz="5400" b="1" spc="10" dirty="0" smtClean="0">
              <a:solidFill>
                <a:schemeClr val="accent1">
                  <a:lumMod val="75000"/>
                </a:schemeClr>
              </a:solidFill>
              <a:latin typeface="Avenir Heavy"/>
              <a:cs typeface="Avenir Heavy"/>
            </a:endParaRPr>
          </a:p>
        </p:txBody>
      </p:sp>
      <p:sp>
        <p:nvSpPr>
          <p:cNvPr id="37" name="object 5"/>
          <p:cNvSpPr txBox="1"/>
          <p:nvPr/>
        </p:nvSpPr>
        <p:spPr>
          <a:xfrm>
            <a:off x="4698206" y="20258881"/>
            <a:ext cx="9144000" cy="914400"/>
          </a:xfrm>
          <a:prstGeom prst="rect">
            <a:avLst/>
          </a:prstGeom>
        </p:spPr>
        <p:txBody>
          <a:bodyPr vert="horz" wrap="square" lIns="91440" tIns="91440" rIns="91440" bIns="91440" rtlCol="0">
            <a:noAutofit/>
          </a:bodyPr>
          <a:lstStyle/>
          <a:p>
            <a:pPr marR="118110" algn="ctr"/>
            <a:r>
              <a:rPr lang="en-US" sz="5400" b="1" spc="10" dirty="0" smtClean="0">
                <a:solidFill>
                  <a:schemeClr val="accent3">
                    <a:lumMod val="50000"/>
                  </a:schemeClr>
                </a:solidFill>
                <a:latin typeface="Avenir Heavy"/>
                <a:cs typeface="Avenir Heavy"/>
              </a:rPr>
              <a:t>Database</a:t>
            </a:r>
            <a:endParaRPr lang="en-US" sz="5400" b="1" spc="10" dirty="0" smtClean="0">
              <a:solidFill>
                <a:schemeClr val="accent3">
                  <a:lumMod val="50000"/>
                </a:schemeClr>
              </a:solidFill>
              <a:latin typeface="Avenir Heavy"/>
              <a:cs typeface="Avenir Heavy"/>
            </a:endParaRPr>
          </a:p>
        </p:txBody>
      </p:sp>
      <p:sp>
        <p:nvSpPr>
          <p:cNvPr id="38" name="object 5"/>
          <p:cNvSpPr txBox="1"/>
          <p:nvPr/>
        </p:nvSpPr>
        <p:spPr>
          <a:xfrm>
            <a:off x="4698206" y="9895681"/>
            <a:ext cx="9144000" cy="914400"/>
          </a:xfrm>
          <a:prstGeom prst="rect">
            <a:avLst/>
          </a:prstGeom>
        </p:spPr>
        <p:txBody>
          <a:bodyPr vert="horz" wrap="square" lIns="91440" tIns="91440" rIns="91440" bIns="91440" rtlCol="0">
            <a:noAutofit/>
          </a:bodyPr>
          <a:lstStyle/>
          <a:p>
            <a:pPr marR="118110" algn="ctr"/>
            <a:r>
              <a:rPr lang="en-US" sz="5400" b="1" spc="10" dirty="0" smtClean="0">
                <a:solidFill>
                  <a:schemeClr val="accent2">
                    <a:lumMod val="75000"/>
                  </a:schemeClr>
                </a:solidFill>
                <a:latin typeface="Avenir Heavy"/>
                <a:cs typeface="Avenir Heavy"/>
              </a:rPr>
              <a:t>Filesystem</a:t>
            </a:r>
          </a:p>
          <a:p>
            <a:pPr marR="118110" algn="ctr"/>
            <a:endParaRPr lang="en-US" sz="4400" b="1" spc="10" dirty="0" smtClean="0">
              <a:solidFill>
                <a:schemeClr val="accent2"/>
              </a:solidFill>
              <a:latin typeface="Avenir Heavy"/>
              <a:cs typeface="Avenir Heavy"/>
            </a:endParaRPr>
          </a:p>
        </p:txBody>
      </p:sp>
      <p:sp>
        <p:nvSpPr>
          <p:cNvPr id="39" name="object 5"/>
          <p:cNvSpPr txBox="1"/>
          <p:nvPr/>
        </p:nvSpPr>
        <p:spPr>
          <a:xfrm>
            <a:off x="4622006" y="31765081"/>
            <a:ext cx="9144000" cy="914400"/>
          </a:xfrm>
          <a:prstGeom prst="rect">
            <a:avLst/>
          </a:prstGeom>
        </p:spPr>
        <p:txBody>
          <a:bodyPr vert="horz" wrap="square" lIns="91440" tIns="91440" rIns="91440" bIns="91440" rtlCol="0">
            <a:noAutofit/>
          </a:bodyPr>
          <a:lstStyle/>
          <a:p>
            <a:pPr marR="118110" algn="ctr"/>
            <a:r>
              <a:rPr lang="en-US" sz="5400" b="1" spc="10" dirty="0" smtClean="0">
                <a:solidFill>
                  <a:schemeClr val="accent6">
                    <a:lumMod val="75000"/>
                  </a:schemeClr>
                </a:solidFill>
                <a:latin typeface="Avenir Heavy"/>
                <a:cs typeface="Avenir Heavy"/>
              </a:rPr>
              <a:t>Software</a:t>
            </a:r>
            <a:r>
              <a:rPr lang="en-US" sz="5400" b="1" spc="10" dirty="0" smtClean="0">
                <a:solidFill>
                  <a:srgbClr val="E46C0A"/>
                </a:solidFill>
                <a:latin typeface="Avenir Heavy"/>
                <a:cs typeface="Avenir Heavy"/>
              </a:rPr>
              <a:t> Package</a:t>
            </a:r>
            <a:endParaRPr lang="en-US" sz="5400" b="1" spc="10" dirty="0" smtClean="0">
              <a:solidFill>
                <a:srgbClr val="E46C0A"/>
              </a:solidFill>
              <a:latin typeface="Avenir Heavy"/>
              <a:cs typeface="Avenir Heavy"/>
            </a:endParaRPr>
          </a:p>
        </p:txBody>
      </p:sp>
      <p:pic>
        <p:nvPicPr>
          <p:cNvPr id="20" name="Picture 19" descr="github.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69406" y="33974881"/>
            <a:ext cx="4495800" cy="2957763"/>
          </a:xfrm>
          <a:prstGeom prst="rect">
            <a:avLst/>
          </a:prstGeom>
        </p:spPr>
      </p:pic>
      <p:pic>
        <p:nvPicPr>
          <p:cNvPr id="23" name="Picture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60806" y="34813081"/>
            <a:ext cx="6520394" cy="1251915"/>
          </a:xfrm>
          <a:prstGeom prst="rect">
            <a:avLst/>
          </a:prstGeom>
        </p:spPr>
      </p:pic>
      <p:sp>
        <p:nvSpPr>
          <p:cNvPr id="24" name="TextBox 23"/>
          <p:cNvSpPr txBox="1"/>
          <p:nvPr/>
        </p:nvSpPr>
        <p:spPr>
          <a:xfrm>
            <a:off x="1116806" y="36565681"/>
            <a:ext cx="7391400" cy="646331"/>
          </a:xfrm>
          <a:prstGeom prst="rect">
            <a:avLst/>
          </a:prstGeom>
          <a:noFill/>
        </p:spPr>
        <p:txBody>
          <a:bodyPr wrap="square" rtlCol="0">
            <a:spAutoFit/>
          </a:bodyPr>
          <a:lstStyle/>
          <a:p>
            <a:pPr algn="ctr"/>
            <a:r>
              <a:rPr lang="en-US" dirty="0" smtClean="0">
                <a:solidFill>
                  <a:srgbClr val="E46C0A"/>
                </a:solidFill>
                <a:latin typeface="Avenir Book"/>
                <a:cs typeface="Avenir Book"/>
              </a:rPr>
              <a:t>github.com/spacetelescope/acsql</a:t>
            </a:r>
            <a:endParaRPr lang="en-US" dirty="0">
              <a:solidFill>
                <a:srgbClr val="E46C0A"/>
              </a:solidFill>
              <a:latin typeface="Avenir Book"/>
              <a:cs typeface="Avenir Book"/>
            </a:endParaRPr>
          </a:p>
        </p:txBody>
      </p:sp>
      <p:sp>
        <p:nvSpPr>
          <p:cNvPr id="43" name="TextBox 42"/>
          <p:cNvSpPr txBox="1"/>
          <p:nvPr/>
        </p:nvSpPr>
        <p:spPr>
          <a:xfrm>
            <a:off x="9727406" y="36565681"/>
            <a:ext cx="7543800" cy="646331"/>
          </a:xfrm>
          <a:prstGeom prst="rect">
            <a:avLst/>
          </a:prstGeom>
          <a:noFill/>
        </p:spPr>
        <p:txBody>
          <a:bodyPr wrap="square" rtlCol="0">
            <a:spAutoFit/>
          </a:bodyPr>
          <a:lstStyle/>
          <a:p>
            <a:pPr algn="ctr"/>
            <a:r>
              <a:rPr lang="en-US" dirty="0" smtClean="0">
                <a:solidFill>
                  <a:srgbClr val="E46C0A"/>
                </a:solidFill>
                <a:latin typeface="Avenir Book"/>
                <a:cs typeface="Avenir Book"/>
              </a:rPr>
              <a:t>acsql.readthedocs.io</a:t>
            </a:r>
            <a:endParaRPr lang="en-US" dirty="0">
              <a:solidFill>
                <a:srgbClr val="E46C0A"/>
              </a:solidFill>
              <a:latin typeface="Avenir Book"/>
              <a:cs typeface="Avenir Book"/>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6061</TotalTime>
  <Words>512</Words>
  <Application>Microsoft Macintosh PowerPoint</Application>
  <PresentationFormat>Custom</PresentationFormat>
  <Paragraphs>17</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195</cp:revision>
  <dcterms:created xsi:type="dcterms:W3CDTF">2015-12-07T08:46:06Z</dcterms:created>
  <dcterms:modified xsi:type="dcterms:W3CDTF">2017-10-06T20:49:26Z</dcterms:modified>
</cp:coreProperties>
</file>